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848780c7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7848780c7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7848780c7f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7848780c7f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7b1f0e10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7b1f0e10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7848780c7f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7848780c7f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7b1f0e104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7b1f0e104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7848780c7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7848780c7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7848780c7f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7848780c7f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 Verification Using AI Assistant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Aayush Anand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412875"/>
            <a:ext cx="75057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867700"/>
            <a:ext cx="4650000" cy="32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</a:rPr>
              <a:t>To develop a tool that assists users (DSQA members) in document review. The tool will support the following key functionalities: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b="1" lang="en-GB" sz="1200">
                <a:solidFill>
                  <a:srgbClr val="000000"/>
                </a:solidFill>
              </a:rPr>
              <a:t>Template Verification</a:t>
            </a:r>
            <a:r>
              <a:rPr lang="en-GB" sz="1200">
                <a:solidFill>
                  <a:srgbClr val="000000"/>
                </a:solidFill>
              </a:rPr>
              <a:t> – Validate documents against predefined templates, such as RCI Template, DGSD Template, and IMARAT Template.</a:t>
            </a:r>
            <a:br>
              <a:rPr lang="en-GB" sz="1200">
                <a:solidFill>
                  <a:srgbClr val="000000"/>
                </a:solidFill>
              </a:rPr>
            </a:b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b="1" lang="en-GB" sz="1200">
                <a:solidFill>
                  <a:srgbClr val="000000"/>
                </a:solidFill>
              </a:rPr>
              <a:t>Checklist-Based Verification</a:t>
            </a:r>
            <a:r>
              <a:rPr lang="en-GB" sz="1200">
                <a:solidFill>
                  <a:srgbClr val="000000"/>
                </a:solidFill>
              </a:rPr>
              <a:t> – Verify documents according to a stored checklist and determine the criticality of observations, categorized on a scale of 1–5, where </a:t>
            </a:r>
            <a:r>
              <a:rPr b="1" lang="en-GB" sz="1200">
                <a:solidFill>
                  <a:srgbClr val="000000"/>
                </a:solidFill>
              </a:rPr>
              <a:t>1 = Major</a:t>
            </a:r>
            <a:r>
              <a:rPr lang="en-GB" sz="1200">
                <a:solidFill>
                  <a:srgbClr val="000000"/>
                </a:solidFill>
              </a:rPr>
              <a:t> and </a:t>
            </a:r>
            <a:r>
              <a:rPr b="1" lang="en-GB" sz="1200">
                <a:solidFill>
                  <a:srgbClr val="000000"/>
                </a:solidFill>
              </a:rPr>
              <a:t>5 = Suggestion</a:t>
            </a:r>
            <a:r>
              <a:rPr lang="en-GB" sz="1200">
                <a:solidFill>
                  <a:srgbClr val="000000"/>
                </a:solidFill>
              </a:rPr>
              <a:t>.</a:t>
            </a:r>
            <a:br>
              <a:rPr lang="en-GB" sz="1200">
                <a:solidFill>
                  <a:srgbClr val="000000"/>
                </a:solidFill>
              </a:rPr>
            </a:b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b="1" lang="en-GB" sz="1200">
                <a:solidFill>
                  <a:srgbClr val="000000"/>
                </a:solidFill>
              </a:rPr>
              <a:t>Dynamic Fine-Tuning</a:t>
            </a:r>
            <a:r>
              <a:rPr lang="en-GB" sz="1200">
                <a:solidFill>
                  <a:srgbClr val="000000"/>
                </a:solidFill>
              </a:rPr>
              <a:t> – Accept user-specific comments and fine-tune the verification process accordingly. The tool should also allow reversal of such fine-tuning and support re-review to reassess observation criticality.</a:t>
            </a:r>
            <a:br>
              <a:rPr lang="en-GB" sz="1200">
                <a:solidFill>
                  <a:srgbClr val="000000"/>
                </a:solidFill>
              </a:rPr>
            </a:b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b="1" lang="en-GB" sz="1200">
                <a:solidFill>
                  <a:srgbClr val="000000"/>
                </a:solidFill>
              </a:rPr>
              <a:t>Report Generation</a:t>
            </a:r>
            <a:r>
              <a:rPr lang="en-GB" sz="1200">
                <a:solidFill>
                  <a:srgbClr val="000000"/>
                </a:solidFill>
              </a:rPr>
              <a:t> – Provide the option to generate a report at any point during the review process.</a:t>
            </a:r>
            <a:endParaRPr sz="1200"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4175" y="532413"/>
            <a:ext cx="2820726" cy="423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282625"/>
            <a:ext cx="7505700" cy="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Literature Review</a:t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688275"/>
            <a:ext cx="7505700" cy="43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</a:rPr>
              <a:t>1. </a:t>
            </a:r>
            <a:r>
              <a:rPr b="1" lang="en-GB" sz="1200">
                <a:solidFill>
                  <a:srgbClr val="000000"/>
                </a:solidFill>
              </a:rPr>
              <a:t>Related Technologies</a:t>
            </a:r>
            <a:endParaRPr b="1"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Document </a:t>
            </a:r>
            <a:r>
              <a:rPr b="1" lang="en-GB" sz="1200">
                <a:solidFill>
                  <a:srgbClr val="000000"/>
                </a:solidFill>
              </a:rPr>
              <a:t>AI Services</a:t>
            </a:r>
            <a:r>
              <a:rPr lang="en-GB" sz="1200">
                <a:solidFill>
                  <a:srgbClr val="000000"/>
                </a:solidFill>
              </a:rPr>
              <a:t> – </a:t>
            </a:r>
            <a:r>
              <a:rPr i="1" lang="en-GB" sz="1200">
                <a:solidFill>
                  <a:srgbClr val="000000"/>
                </a:solidFill>
              </a:rPr>
              <a:t>Google Document AI</a:t>
            </a:r>
            <a:r>
              <a:rPr lang="en-GB" sz="1200">
                <a:solidFill>
                  <a:srgbClr val="000000"/>
                </a:solidFill>
              </a:rPr>
              <a:t> (extracts key fields from contracts), </a:t>
            </a:r>
            <a:r>
              <a:rPr i="1" lang="en-GB" sz="1200">
                <a:solidFill>
                  <a:srgbClr val="000000"/>
                </a:solidFill>
              </a:rPr>
              <a:t>Azure Form Recognizer</a:t>
            </a:r>
            <a:r>
              <a:rPr lang="en-GB" sz="1200">
                <a:solidFill>
                  <a:srgbClr val="000000"/>
                </a:solidFill>
              </a:rPr>
              <a:t> (reads scanned forms), </a:t>
            </a:r>
            <a:r>
              <a:rPr i="1" lang="en-GB" sz="1200">
                <a:solidFill>
                  <a:srgbClr val="000000"/>
                </a:solidFill>
              </a:rPr>
              <a:t>Amazon Textract</a:t>
            </a:r>
            <a:r>
              <a:rPr lang="en-GB" sz="1200">
                <a:solidFill>
                  <a:srgbClr val="000000"/>
                </a:solidFill>
              </a:rPr>
              <a:t> (parses invoices and receipts).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OCR Tools</a:t>
            </a:r>
            <a:r>
              <a:rPr lang="en-GB" sz="1200">
                <a:solidFill>
                  <a:srgbClr val="000000"/>
                </a:solidFill>
              </a:rPr>
              <a:t> – </a:t>
            </a:r>
            <a:r>
              <a:rPr i="1" lang="en-GB" sz="1200">
                <a:solidFill>
                  <a:srgbClr val="000000"/>
                </a:solidFill>
              </a:rPr>
              <a:t>Tesseract</a:t>
            </a:r>
            <a:r>
              <a:rPr lang="en-GB" sz="1200">
                <a:solidFill>
                  <a:srgbClr val="000000"/>
                </a:solidFill>
              </a:rPr>
              <a:t> (reads text from scanned QA reports), </a:t>
            </a:r>
            <a:r>
              <a:rPr i="1" lang="en-GB" sz="1200">
                <a:solidFill>
                  <a:srgbClr val="000000"/>
                </a:solidFill>
              </a:rPr>
              <a:t>EasyOCR</a:t>
            </a:r>
            <a:r>
              <a:rPr lang="en-GB" sz="1200">
                <a:solidFill>
                  <a:srgbClr val="000000"/>
                </a:solidFill>
              </a:rPr>
              <a:t> (recognizes handwritten inspection notes).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NLP Models</a:t>
            </a:r>
            <a:r>
              <a:rPr lang="en-GB" sz="1200">
                <a:solidFill>
                  <a:srgbClr val="000000"/>
                </a:solidFill>
              </a:rPr>
              <a:t> – </a:t>
            </a:r>
            <a:r>
              <a:rPr i="1" lang="en-GB" sz="1200">
                <a:solidFill>
                  <a:srgbClr val="000000"/>
                </a:solidFill>
              </a:rPr>
              <a:t>BERT</a:t>
            </a:r>
            <a:r>
              <a:rPr lang="en-GB" sz="1200">
                <a:solidFill>
                  <a:srgbClr val="000000"/>
                </a:solidFill>
              </a:rPr>
              <a:t> (semantic matching for compliance terms), </a:t>
            </a:r>
            <a:r>
              <a:rPr i="1" lang="en-GB" sz="1200">
                <a:solidFill>
                  <a:srgbClr val="000000"/>
                </a:solidFill>
              </a:rPr>
              <a:t>LayoutLM</a:t>
            </a:r>
            <a:r>
              <a:rPr lang="en-GB" sz="1200">
                <a:solidFill>
                  <a:srgbClr val="000000"/>
                </a:solidFill>
              </a:rPr>
              <a:t> (extracts table data from QA checklists).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</a:rPr>
              <a:t>2. Related Applications</a:t>
            </a:r>
            <a:endParaRPr b="1"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-GB" sz="1200">
                <a:solidFill>
                  <a:srgbClr val="000000"/>
                </a:solidFill>
              </a:rPr>
              <a:t>Legal Document Analysis</a:t>
            </a:r>
            <a:r>
              <a:rPr lang="en-GB" sz="1200">
                <a:solidFill>
                  <a:srgbClr val="000000"/>
                </a:solidFill>
              </a:rPr>
              <a:t> – AI extracting clauses and compliance risks in contracts (e.g., Kira Systems).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-GB" sz="1200">
                <a:solidFill>
                  <a:srgbClr val="000000"/>
                </a:solidFill>
              </a:rPr>
              <a:t>Invoice &amp; Form Processing</a:t>
            </a:r>
            <a:r>
              <a:rPr lang="en-GB" sz="1200">
                <a:solidFill>
                  <a:srgbClr val="000000"/>
                </a:solidFill>
              </a:rPr>
              <a:t> – Automated billing data entry from PDF invoices (e.g., UiPath Document Understanding).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-GB" sz="1200">
                <a:solidFill>
                  <a:srgbClr val="000000"/>
                </a:solidFill>
              </a:rPr>
              <a:t>Automated QA Verification</a:t>
            </a:r>
            <a:r>
              <a:rPr lang="en-GB" sz="1200">
                <a:solidFill>
                  <a:srgbClr val="000000"/>
                </a:solidFill>
              </a:rPr>
              <a:t> – AI detecting missing sections in aerospace testing reports.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</a:rPr>
              <a:t>3. Limitations in Existing Work</a:t>
            </a:r>
            <a:endParaRPr b="1"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rgbClr val="000000"/>
                </a:solidFill>
              </a:rPr>
              <a:t>No domain-specific verification for </a:t>
            </a:r>
            <a:r>
              <a:rPr b="1" lang="en-GB" sz="1200">
                <a:solidFill>
                  <a:srgbClr val="000000"/>
                </a:solidFill>
              </a:rPr>
              <a:t>RCI/DGSD/IMARAT</a:t>
            </a:r>
            <a:r>
              <a:rPr lang="en-GB" sz="1200">
                <a:solidFill>
                  <a:srgbClr val="000000"/>
                </a:solidFill>
              </a:rPr>
              <a:t> templates.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No checklist-based criticality scoring</a:t>
            </a:r>
            <a:r>
              <a:rPr lang="en-GB" sz="1200">
                <a:solidFill>
                  <a:srgbClr val="000000"/>
                </a:solidFill>
              </a:rPr>
              <a:t> – E.g., current tools can flag “missing section” but not classify it as </a:t>
            </a:r>
            <a:r>
              <a:rPr i="1" lang="en-GB" sz="1200">
                <a:solidFill>
                  <a:srgbClr val="000000"/>
                </a:solidFill>
              </a:rPr>
              <a:t>Major</a:t>
            </a:r>
            <a:r>
              <a:rPr lang="en-GB" sz="1200">
                <a:solidFill>
                  <a:srgbClr val="000000"/>
                </a:solidFill>
              </a:rPr>
              <a:t> or </a:t>
            </a:r>
            <a:r>
              <a:rPr i="1" lang="en-GB" sz="1200">
                <a:solidFill>
                  <a:srgbClr val="000000"/>
                </a:solidFill>
              </a:rPr>
              <a:t>Suggestion</a:t>
            </a:r>
            <a:r>
              <a:rPr lang="en-GB" sz="1200">
                <a:solidFill>
                  <a:srgbClr val="000000"/>
                </a:solidFill>
              </a:rPr>
              <a:t>.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336550"/>
            <a:ext cx="5456400" cy="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Approach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876375" y="847950"/>
            <a:ext cx="5147100" cy="40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59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Font typeface="Arial"/>
              <a:buChar char="●"/>
            </a:pPr>
            <a:r>
              <a:rPr b="1" lang="en-GB" sz="1217">
                <a:solidFill>
                  <a:srgbClr val="000000"/>
                </a:solidFill>
              </a:rPr>
              <a:t>Document Upload</a:t>
            </a:r>
            <a:r>
              <a:rPr lang="en-GB" sz="1217">
                <a:solidFill>
                  <a:srgbClr val="000000"/>
                </a:solidFill>
              </a:rPr>
              <a:t> – User submits document (PDF/Word).</a:t>
            </a:r>
            <a:br>
              <a:rPr lang="en-GB" sz="1217">
                <a:solidFill>
                  <a:srgbClr val="000000"/>
                </a:solidFill>
              </a:rPr>
            </a:br>
            <a:endParaRPr sz="1217">
              <a:solidFill>
                <a:srgbClr val="000000"/>
              </a:solidFill>
            </a:endParaRPr>
          </a:p>
          <a:p>
            <a:pPr indent="-3059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Font typeface="Arial"/>
              <a:buChar char="●"/>
            </a:pPr>
            <a:r>
              <a:rPr b="1" lang="en-GB" sz="1217">
                <a:solidFill>
                  <a:srgbClr val="000000"/>
                </a:solidFill>
              </a:rPr>
              <a:t>AI Assistant Processing</a:t>
            </a:r>
            <a:r>
              <a:rPr lang="en-GB" sz="1217">
                <a:solidFill>
                  <a:srgbClr val="000000"/>
                </a:solidFill>
              </a:rPr>
              <a:t> – Performs template verification, checklist-based validation, and generates an initial draft report.</a:t>
            </a:r>
            <a:br>
              <a:rPr lang="en-GB" sz="1217">
                <a:solidFill>
                  <a:srgbClr val="000000"/>
                </a:solidFill>
              </a:rPr>
            </a:br>
            <a:endParaRPr sz="1217">
              <a:solidFill>
                <a:srgbClr val="000000"/>
              </a:solidFill>
            </a:endParaRPr>
          </a:p>
          <a:p>
            <a:pPr indent="-3059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Font typeface="Arial"/>
              <a:buChar char="●"/>
            </a:pPr>
            <a:r>
              <a:rPr b="1" lang="en-GB" sz="1217">
                <a:solidFill>
                  <a:srgbClr val="000000"/>
                </a:solidFill>
              </a:rPr>
              <a:t>Draft Review Report</a:t>
            </a:r>
            <a:r>
              <a:rPr lang="en-GB" sz="1217">
                <a:solidFill>
                  <a:srgbClr val="000000"/>
                </a:solidFill>
              </a:rPr>
              <a:t> – Preliminary findings highlighting compliance issues and suggestions.</a:t>
            </a:r>
            <a:br>
              <a:rPr lang="en-GB" sz="1217">
                <a:solidFill>
                  <a:srgbClr val="000000"/>
                </a:solidFill>
              </a:rPr>
            </a:br>
            <a:endParaRPr sz="1217">
              <a:solidFill>
                <a:srgbClr val="000000"/>
              </a:solidFill>
            </a:endParaRPr>
          </a:p>
          <a:p>
            <a:pPr indent="-3059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Font typeface="Arial"/>
              <a:buChar char="●"/>
            </a:pPr>
            <a:r>
              <a:rPr b="1" lang="en-GB" sz="1217">
                <a:solidFill>
                  <a:srgbClr val="000000"/>
                </a:solidFill>
              </a:rPr>
              <a:t>DSQA Review</a:t>
            </a:r>
            <a:r>
              <a:rPr lang="en-GB" sz="1217">
                <a:solidFill>
                  <a:srgbClr val="000000"/>
                </a:solidFill>
              </a:rPr>
              <a:t> – Human reviewers assess the AI-generated draft.</a:t>
            </a:r>
            <a:br>
              <a:rPr lang="en-GB" sz="1217">
                <a:solidFill>
                  <a:srgbClr val="000000"/>
                </a:solidFill>
              </a:rPr>
            </a:br>
            <a:endParaRPr sz="1217">
              <a:solidFill>
                <a:srgbClr val="000000"/>
              </a:solidFill>
            </a:endParaRPr>
          </a:p>
          <a:p>
            <a:pPr indent="-3059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Font typeface="Arial"/>
              <a:buChar char="●"/>
            </a:pPr>
            <a:r>
              <a:rPr b="1" lang="en-GB" sz="1217">
                <a:solidFill>
                  <a:srgbClr val="000000"/>
                </a:solidFill>
              </a:rPr>
              <a:t>Feedback to AI</a:t>
            </a:r>
            <a:r>
              <a:rPr lang="en-GB" sz="1217">
                <a:solidFill>
                  <a:srgbClr val="000000"/>
                </a:solidFill>
              </a:rPr>
              <a:t> – DSQA provides corrections, comments for re-processing.</a:t>
            </a:r>
            <a:br>
              <a:rPr lang="en-GB" sz="1217">
                <a:solidFill>
                  <a:srgbClr val="000000"/>
                </a:solidFill>
              </a:rPr>
            </a:br>
            <a:endParaRPr sz="1217">
              <a:solidFill>
                <a:srgbClr val="000000"/>
              </a:solidFill>
            </a:endParaRPr>
          </a:p>
          <a:p>
            <a:pPr indent="-3059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Font typeface="Arial"/>
              <a:buChar char="●"/>
            </a:pPr>
            <a:r>
              <a:rPr b="1" lang="en-GB" sz="1217">
                <a:solidFill>
                  <a:srgbClr val="000000"/>
                </a:solidFill>
              </a:rPr>
              <a:t>Re-Processing by AI</a:t>
            </a:r>
            <a:r>
              <a:rPr lang="en-GB" sz="1217">
                <a:solidFill>
                  <a:srgbClr val="000000"/>
                </a:solidFill>
              </a:rPr>
              <a:t> – AI incorporates feedback, reassesses criticality, and updates the review.</a:t>
            </a:r>
            <a:br>
              <a:rPr lang="en-GB" sz="1217">
                <a:solidFill>
                  <a:srgbClr val="000000"/>
                </a:solidFill>
              </a:rPr>
            </a:br>
            <a:endParaRPr sz="1217">
              <a:solidFill>
                <a:srgbClr val="000000"/>
              </a:solidFill>
            </a:endParaRPr>
          </a:p>
          <a:p>
            <a:pPr indent="-3059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Font typeface="Arial"/>
              <a:buChar char="●"/>
            </a:pPr>
            <a:r>
              <a:rPr b="1" lang="en-GB" sz="1217">
                <a:solidFill>
                  <a:srgbClr val="000000"/>
                </a:solidFill>
              </a:rPr>
              <a:t>Final Report Generation</a:t>
            </a:r>
            <a:r>
              <a:rPr lang="en-GB" sz="1217">
                <a:solidFill>
                  <a:srgbClr val="000000"/>
                </a:solidFill>
              </a:rPr>
              <a:t> – Comprehensive report prepared with compliance status, observations, and suggestions, available for </a:t>
            </a:r>
            <a:r>
              <a:rPr b="1" lang="en-GB" sz="1217">
                <a:solidFill>
                  <a:srgbClr val="000000"/>
                </a:solidFill>
              </a:rPr>
              <a:t>download</a:t>
            </a:r>
            <a:r>
              <a:rPr lang="en-GB" sz="1217">
                <a:solidFill>
                  <a:srgbClr val="000000"/>
                </a:solidFill>
              </a:rPr>
              <a:t>.</a:t>
            </a:r>
            <a:endParaRPr sz="1217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202"/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4825" y="393400"/>
            <a:ext cx="3030149" cy="454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idx="1" type="body"/>
          </p:nvPr>
        </p:nvSpPr>
        <p:spPr>
          <a:xfrm>
            <a:off x="819150" y="907050"/>
            <a:ext cx="5571600" cy="4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</a:rPr>
              <a:t>1. Requirement Analysis</a:t>
            </a:r>
            <a:endParaRPr b="1"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Stakeholders:</a:t>
            </a:r>
            <a:r>
              <a:rPr lang="en-GB" sz="1200">
                <a:solidFill>
                  <a:srgbClr val="000000"/>
                </a:solidFill>
              </a:rPr>
              <a:t> DSQA, QA leads, authors.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Scope:</a:t>
            </a:r>
            <a:r>
              <a:rPr lang="en-GB" sz="1200">
                <a:solidFill>
                  <a:srgbClr val="000000"/>
                </a:solidFill>
              </a:rPr>
              <a:t> RCI/DGSD/IMARAT templates, checklist categories.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Success Criteria:</a:t>
            </a:r>
            <a:r>
              <a:rPr lang="en-GB" sz="1200">
                <a:solidFill>
                  <a:srgbClr val="000000"/>
                </a:solidFill>
              </a:rPr>
              <a:t> Accuracy %, review time reduction, clarity of reports.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</a:rPr>
              <a:t>2. Data Preparation</a:t>
            </a:r>
            <a:endParaRPr b="1"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Template Library:</a:t>
            </a:r>
            <a:r>
              <a:rPr lang="en-GB" sz="1200">
                <a:solidFill>
                  <a:srgbClr val="000000"/>
                </a:solidFill>
              </a:rPr>
              <a:t> Digital RCI/DGSD/IMARAT docs (Word/PDF)</a:t>
            </a:r>
            <a:r>
              <a:rPr lang="en-GB" sz="1200">
                <a:solidFill>
                  <a:srgbClr val="000000"/>
                </a:solidFill>
              </a:rPr>
              <a:t>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Checklist DB:</a:t>
            </a:r>
            <a:r>
              <a:rPr lang="en-GB" sz="1200">
                <a:solidFill>
                  <a:srgbClr val="000000"/>
                </a:solidFill>
              </a:rPr>
              <a:t> Structured list with criticality (1–5).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Historical Data:</a:t>
            </a:r>
            <a:r>
              <a:rPr lang="en-GB" sz="1200">
                <a:solidFill>
                  <a:srgbClr val="000000"/>
                </a:solidFill>
              </a:rPr>
              <a:t> Past reviewed docs + comments for fine-tuning.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</a:rPr>
              <a:t>3. System Design</a:t>
            </a:r>
            <a:endParaRPr b="1"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Template Verification:</a:t>
            </a:r>
            <a:r>
              <a:rPr lang="en-GB" sz="1200">
                <a:solidFill>
                  <a:srgbClr val="000000"/>
                </a:solidFill>
              </a:rPr>
              <a:t> OCR +  compliance checks.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Checklist Verification:</a:t>
            </a:r>
            <a:r>
              <a:rPr lang="en-GB" sz="1200">
                <a:solidFill>
                  <a:srgbClr val="000000"/>
                </a:solidFill>
              </a:rPr>
              <a:t> Match content to checklist, assign criticality.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Dynamic Fine-Tuning:</a:t>
            </a:r>
            <a:r>
              <a:rPr lang="en-GB" sz="1200">
                <a:solidFill>
                  <a:srgbClr val="000000"/>
                </a:solidFill>
              </a:rPr>
              <a:t> User feedback loop, per-user prefs, rollback option.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Report Generator:</a:t>
            </a:r>
            <a:r>
              <a:rPr lang="en-GB" sz="1200">
                <a:solidFill>
                  <a:srgbClr val="000000"/>
                </a:solidFill>
              </a:rPr>
              <a:t> PDF/Excel with compliance summaries, critical issues.</a:t>
            </a:r>
            <a:br>
              <a:rPr lang="en-GB" sz="1200">
                <a:solidFill>
                  <a:srgbClr val="000000"/>
                </a:solidFill>
              </a:rPr>
            </a:br>
            <a:endParaRPr sz="12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</a:rPr>
              <a:t>4. AI &amp; NLP Integration</a:t>
            </a:r>
            <a:endParaRPr b="1"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Extraction:</a:t>
            </a:r>
            <a:r>
              <a:rPr lang="en-GB" sz="1200">
                <a:solidFill>
                  <a:srgbClr val="000000"/>
                </a:solidFill>
              </a:rPr>
              <a:t> Document AI for content.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Verification:</a:t>
            </a:r>
            <a:r>
              <a:rPr lang="en-GB" sz="1200">
                <a:solidFill>
                  <a:srgbClr val="000000"/>
                </a:solidFill>
              </a:rPr>
              <a:t> BERT/GPT models for semantic checklist checks.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rgbClr val="000000"/>
                </a:solidFill>
              </a:rPr>
              <a:t>Classification:</a:t>
            </a:r>
            <a:r>
              <a:rPr lang="en-GB" sz="1200">
                <a:solidFill>
                  <a:srgbClr val="000000"/>
                </a:solidFill>
              </a:rPr>
              <a:t> AI for contextual issue categorization.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</a:rPr>
              <a:t>5. Feedback &amp; </a:t>
            </a:r>
            <a:r>
              <a:rPr b="1" lang="en-GB" sz="1200">
                <a:solidFill>
                  <a:srgbClr val="000000"/>
                </a:solidFill>
              </a:rPr>
              <a:t>Continuous</a:t>
            </a:r>
            <a:r>
              <a:rPr b="1" lang="en-GB" sz="1200">
                <a:solidFill>
                  <a:srgbClr val="000000"/>
                </a:solidFill>
              </a:rPr>
              <a:t> Learning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55" name="Google Shape;15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6826" y="387250"/>
            <a:ext cx="2862999" cy="429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7"/>
          <p:cNvSpPr txBox="1"/>
          <p:nvPr>
            <p:ph type="title"/>
          </p:nvPr>
        </p:nvSpPr>
        <p:spPr>
          <a:xfrm>
            <a:off x="819150" y="282625"/>
            <a:ext cx="5677200" cy="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775" y="219163"/>
            <a:ext cx="8098450" cy="470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3500" y="398125"/>
            <a:ext cx="3118275" cy="37641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/>
          <p:nvPr/>
        </p:nvSpPr>
        <p:spPr>
          <a:xfrm>
            <a:off x="551825" y="633800"/>
            <a:ext cx="5306100" cy="42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200">
                <a:latin typeface="Calibri"/>
                <a:ea typeface="Calibri"/>
                <a:cs typeface="Calibri"/>
                <a:sym typeface="Calibri"/>
              </a:rPr>
              <a:t> 1. </a:t>
            </a:r>
            <a:r>
              <a:rPr b="1" lang="en-GB" sz="1200">
                <a:latin typeface="Calibri"/>
                <a:ea typeface="Calibri"/>
                <a:cs typeface="Calibri"/>
                <a:sym typeface="Calibri"/>
              </a:rPr>
              <a:t>PDF Index Extraction &amp; Matching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Extracted index from PDF → stored in list.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Compared with predefined required index list.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Streamlit UI: shows extracted index, missing, extra elements.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200">
                <a:latin typeface="Calibri"/>
                <a:ea typeface="Calibri"/>
                <a:cs typeface="Calibri"/>
                <a:sym typeface="Calibri"/>
              </a:rPr>
              <a:t>2. Research on Evaluation Metrics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b="1" lang="en-GB" sz="1200">
                <a:latin typeface="Calibri"/>
                <a:ea typeface="Calibri"/>
                <a:cs typeface="Calibri"/>
                <a:sym typeface="Calibri"/>
              </a:rPr>
              <a:t>BLEU</a:t>
            </a: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, which measures n-gram precision b/w candidate and reference text.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b="1" lang="en-GB" sz="1200">
                <a:latin typeface="Calibri"/>
                <a:ea typeface="Calibri"/>
                <a:cs typeface="Calibri"/>
                <a:sym typeface="Calibri"/>
              </a:rPr>
              <a:t>ROUGE-L</a:t>
            </a: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, which assesses recall and sequence similarity through the longest common subsequence.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>
                <a:latin typeface="Calibri"/>
                <a:ea typeface="Calibri"/>
                <a:cs typeface="Calibri"/>
                <a:sym typeface="Calibri"/>
              </a:rPr>
              <a:t>BERTScore</a:t>
            </a: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, which evaluates semantic similarity between generated and reference text using contextual embeddings.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>
                <a:latin typeface="Calibri"/>
                <a:ea typeface="Calibri"/>
                <a:cs typeface="Calibri"/>
                <a:sym typeface="Calibri"/>
              </a:rPr>
              <a:t>GPT Score</a:t>
            </a: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, which leverages large language models to assess output quality based on task-specific prompts.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200">
                <a:latin typeface="Calibri"/>
                <a:ea typeface="Calibri"/>
                <a:cs typeface="Calibri"/>
                <a:sym typeface="Calibri"/>
              </a:rPr>
              <a:t>3.</a:t>
            </a:r>
            <a:r>
              <a:rPr b="1" lang="en-GB" sz="1200">
                <a:latin typeface="Calibri"/>
                <a:ea typeface="Calibri"/>
                <a:cs typeface="Calibri"/>
                <a:sym typeface="Calibri"/>
              </a:rPr>
              <a:t> Libraries Exploration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For GUI: Streamlit. Tkinter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EXtraction: fitz, python-docx. </a:t>
            </a: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docx2text,</a:t>
            </a: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>
                <a:latin typeface="Calibri"/>
                <a:ea typeface="Calibri"/>
                <a:cs typeface="Calibri"/>
                <a:sym typeface="Calibri"/>
              </a:rPr>
              <a:t>OCR purpose: pytesseract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9"/>
          <p:cNvSpPr txBox="1"/>
          <p:nvPr>
            <p:ph type="title"/>
          </p:nvPr>
        </p:nvSpPr>
        <p:spPr>
          <a:xfrm>
            <a:off x="819150" y="206425"/>
            <a:ext cx="4927800" cy="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Till 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/>
          <p:nvPr>
            <p:ph type="title"/>
          </p:nvPr>
        </p:nvSpPr>
        <p:spPr>
          <a:xfrm>
            <a:off x="3158075" y="2094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